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3" r:id="rId3"/>
    <p:sldMasterId id="2147483694" r:id="rId4"/>
    <p:sldMasterId id="214748369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Roboto Light"/>
      <p:regular r:id="rId36"/>
      <p:bold r:id="rId37"/>
      <p:italic r:id="rId38"/>
      <p:boldItalic r:id="rId39"/>
    </p:embeddedFont>
    <p:embeddedFont>
      <p:font typeface="Helvetica Neue"/>
      <p:regular r:id="rId40"/>
      <p:bold r:id="rId41"/>
      <p:italic r:id="rId42"/>
      <p:boldItalic r:id="rId43"/>
    </p:embeddedFont>
    <p:embeddedFont>
      <p:font typeface="Helvetica Neue Light"/>
      <p:regular r:id="rId44"/>
      <p:bold r:id="rId45"/>
      <p:italic r:id="rId46"/>
      <p:boldItalic r:id="rId47"/>
    </p:embeddedFont>
    <p:embeddedFont>
      <p:font typeface="Gill Sans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44" Type="http://schemas.openxmlformats.org/officeDocument/2006/relationships/font" Target="fonts/HelveticaNeueLight-regular.fntdata"/><Relationship Id="rId43" Type="http://schemas.openxmlformats.org/officeDocument/2006/relationships/font" Target="fonts/HelveticaNeue-boldItalic.fntdata"/><Relationship Id="rId46" Type="http://schemas.openxmlformats.org/officeDocument/2006/relationships/font" Target="fonts/HelveticaNeueLight-italic.fntdata"/><Relationship Id="rId45" Type="http://schemas.openxmlformats.org/officeDocument/2006/relationships/font" Target="fonts/HelveticaNeueLight-bold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GillSans-regular.fntdata"/><Relationship Id="rId47" Type="http://schemas.openxmlformats.org/officeDocument/2006/relationships/font" Target="fonts/HelveticaNeueLight-boldItalic.fntdata"/><Relationship Id="rId49" Type="http://schemas.openxmlformats.org/officeDocument/2006/relationships/font" Target="fonts/GillSans-bold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RobotoLight-bold.fntdata"/><Relationship Id="rId36" Type="http://schemas.openxmlformats.org/officeDocument/2006/relationships/font" Target="fonts/RobotoLight-regular.fntdata"/><Relationship Id="rId39" Type="http://schemas.openxmlformats.org/officeDocument/2006/relationships/font" Target="fonts/RobotoLight-boldItalic.fntdata"/><Relationship Id="rId38" Type="http://schemas.openxmlformats.org/officeDocument/2006/relationships/font" Target="fonts/RobotoLight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9a007c3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c9a007c3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8b9f4a2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48b9f4a2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8b9f4a2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48b9f4a2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8b9f4a2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48b9f4a2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48b9f4a2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48b9f4a2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48b9f4a2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48b9f4a2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48b9f4a2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48b9f4a2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48b9f4a2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48b9f4a2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8b9f4a2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48b9f4a2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8b9f4a2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48b9f4a2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8b9f4a2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48b9f4a2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c9a007c3d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c9a007c3d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8b9f4a2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48b9f4a2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48b9f4a2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48b9f4a2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8b9f4a2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48b9f4a2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48b9f4a2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48b9f4a2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8b9f4a2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48b9f4a2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c9a007c3d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c9a007c3d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9a007c3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c9a007c3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8b9f4a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48b9f4a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8b9f4a2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48b9f4a2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8b9f4a2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48b9f4a2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8b9f4a2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48b9f4a2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8b9f4a2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8b9f4a2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8b9f4a2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48b9f4a2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None/>
              <a:defRPr b="0" i="0" sz="3400" u="none" cap="none" strike="noStrike">
                <a:solidFill>
                  <a:srgbClr val="000000"/>
                </a:solidFill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Char char="•"/>
              <a:defRPr i="0" sz="2100" u="none" cap="none" strike="noStrike">
                <a:solidFill>
                  <a:srgbClr val="000000"/>
                </a:solidFill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-"/>
              <a:defRPr i="0" sz="1900" u="none" cap="none" strike="noStrike">
                <a:solidFill>
                  <a:srgbClr val="000000"/>
                </a:solidFill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i="0" sz="1900" u="none" cap="none" strike="noStrike">
                <a:solidFill>
                  <a:srgbClr val="000000"/>
                </a:solidFill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i="0" sz="1900" u="none" cap="none" strike="noStrike">
                <a:solidFill>
                  <a:srgbClr val="000000"/>
                </a:solidFill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i="0" sz="1900" u="none" cap="none" strike="noStrike">
                <a:solidFill>
                  <a:srgbClr val="000000"/>
                </a:solidFill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oboto Light"/>
              <a:buNone/>
              <a:defRPr b="0" i="0" sz="4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Light"/>
              <a:buNone/>
              <a:defRPr i="0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Light"/>
              <a:buNone/>
              <a:defRPr i="0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Light"/>
              <a:buNone/>
              <a:defRPr i="0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Light"/>
              <a:buNone/>
              <a:defRPr i="0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Light"/>
              <a:buNone/>
              <a:defRPr i="0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▪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✓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oboto Light"/>
              <a:buNone/>
              <a:defRPr b="0" i="0" sz="4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Light"/>
              <a:buNone/>
              <a:defRPr i="0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Light"/>
              <a:buNone/>
              <a:defRPr i="0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Light"/>
              <a:buNone/>
              <a:defRPr i="0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Light"/>
              <a:buNone/>
              <a:defRPr i="0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Light"/>
              <a:buNone/>
              <a:defRPr i="0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oboto Light"/>
              <a:buNone/>
              <a:defRPr b="0" i="0" sz="4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oboto Light"/>
              <a:buNone/>
              <a:defRPr b="0" i="0" sz="4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5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i="0" sz="1200" u="none" cap="none" strike="noStrike">
                <a:solidFill>
                  <a:srgbClr val="000000"/>
                </a:solidFill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✓"/>
              <a:defRPr i="0" sz="2400" u="none" cap="none" strike="noStrike">
                <a:solidFill>
                  <a:srgbClr val="000000"/>
                </a:solidFill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Light"/>
              <a:buNone/>
              <a:defRPr i="0" sz="2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✓"/>
              <a:defRPr i="0" sz="2400" u="none" cap="none" strike="noStrike">
                <a:solidFill>
                  <a:srgbClr val="000000"/>
                </a:solidFill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3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3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9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40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2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2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42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4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4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4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5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6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46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46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7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7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8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b="1"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▪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✓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hyperlink" Target="http://www.youtube.com/watch?v=oo0TraGu6QY" TargetMode="External"/><Relationship Id="rId5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selfdrivingcars.mit.edu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D7VVX3I2Ctg" TargetMode="External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ghgg2UyDEE4" TargetMode="External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hyperlink" Target="http://www.youtube.com/watch?v=HC-c3G1d1Vo" TargetMode="External"/><Relationship Id="rId5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hyperlink" Target="http://www.youtube.com/watch?v=Q70ulPJW3Gk" TargetMode="External"/><Relationship Id="rId5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9"/>
          <p:cNvSpPr txBox="1"/>
          <p:nvPr>
            <p:ph type="title"/>
          </p:nvPr>
        </p:nvSpPr>
        <p:spPr>
          <a:xfrm>
            <a:off x="472884" y="1227618"/>
            <a:ext cx="81981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Reinforcement Learning (RL)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Venelin Valkov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Plovdiv University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2018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950" y="4797732"/>
            <a:ext cx="535781" cy="29066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5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339" y="0"/>
            <a:ext cx="729332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s video is a demonstration of a computer program playing FPS Games using only raw pixel data.&#10;&#10;Refer to the following article for more details:&#10;Playing FPS Games with Deep Reinforcement Learning:&#10;https://arxiv.org/abs/1609.05521&#10;&#10;Find the source code with pertained models at: https://github.com/glample/Arnold" id="259" name="Google Shape;259;p58" title="AI Playing FPS: Full Deathmatch (HD with sound)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3550" y="644150"/>
            <a:ext cx="4960825" cy="24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9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477" y="0"/>
            <a:ext cx="72330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6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866" y="0"/>
            <a:ext cx="719026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6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48" y="0"/>
            <a:ext cx="74615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6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911" y="0"/>
            <a:ext cx="71181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6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234" y="0"/>
            <a:ext cx="721953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6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148" y="0"/>
            <a:ext cx="727370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6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908" y="0"/>
            <a:ext cx="722618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6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190" y="0"/>
            <a:ext cx="719161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6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234" y="0"/>
            <a:ext cx="721953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0"/>
          <p:cNvSpPr txBox="1"/>
          <p:nvPr>
            <p:ph type="title"/>
          </p:nvPr>
        </p:nvSpPr>
        <p:spPr>
          <a:xfrm>
            <a:off x="1812726" y="164881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Acknowledgements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50"/>
          <p:cNvSpPr txBox="1"/>
          <p:nvPr>
            <p:ph idx="1" type="body"/>
          </p:nvPr>
        </p:nvSpPr>
        <p:spPr>
          <a:xfrm>
            <a:off x="1812726" y="2273742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These slides are heavily based on the course “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6.S094: Deep Learning for Self-Driving Cars”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Lex Fridman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https://selfdrivingcars.mit.edu/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5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6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90" y="0"/>
            <a:ext cx="71942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69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227" y="0"/>
            <a:ext cx="72355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7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877" y="0"/>
            <a:ext cx="7218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7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7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278" y="0"/>
            <a:ext cx="716344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7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247" y="0"/>
            <a:ext cx="72115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000" y="191750"/>
            <a:ext cx="4787775" cy="47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te Little Elephant Slides Down Slope for Fun" id="207" name="Google Shape;207;p51" title="Elephant Slides Down Slope for Fu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725" y="1655250"/>
            <a:ext cx="4126550" cy="30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1"/>
          <p:cNvSpPr txBox="1"/>
          <p:nvPr>
            <p:ph type="title"/>
          </p:nvPr>
        </p:nvSpPr>
        <p:spPr>
          <a:xfrm>
            <a:off x="414000" y="652925"/>
            <a:ext cx="8316000" cy="790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Well trained RL agents can do amazing things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2"/>
          <p:cNvSpPr txBox="1"/>
          <p:nvPr>
            <p:ph type="title"/>
          </p:nvPr>
        </p:nvSpPr>
        <p:spPr>
          <a:xfrm>
            <a:off x="414000" y="652925"/>
            <a:ext cx="8316000" cy="790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Badly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 trained RL agents can do even better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52" title="&quot;Moved house, dog has never seen stairs before&quot;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8675" y="1570850"/>
            <a:ext cx="4526633" cy="33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5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63" y="0"/>
            <a:ext cx="721247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5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000" y="0"/>
            <a:ext cx="7290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L: Two Cats Asking For Food Using Bells 🐱🐈🛎&#10;&#10;#FAILSQUAD" id="229" name="Google Shape;229;p54" title="LOL: Two Cats Asking For Food Using Bells 🐱🐈🛎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7000" y="2385900"/>
            <a:ext cx="3970574" cy="26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5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430" y="0"/>
            <a:ext cx="74211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927" y="0"/>
            <a:ext cx="72461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5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25" y="0"/>
            <a:ext cx="727714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 this 'Pong'-like game, the DeepMind algorithm needs to hit a ball through a rainbow-coloured brick wall.&#10;Subscribe to WIRED ►► http://po.st/SubscribeWired&#10;Read the full WIRED story here: http://www.wired.co.uk/magazine/archive/2015/07/features/deepmind&#10;&#10;CONNECT WITH WIRED&#10;Web: http://po.st/VideoWired&#10;Twitter: http://po.st/TwitterWired&#10;Facebook: http://po.st/FacebookWired&#10;Google+: http://po.st/GoogleWired&#10;Instagram: http://po.st/InstagramWired&#10;Magazine: http://po.st/MagazineWired&#10;Newsletter: http://po.st/NewslettersWired&#10;&#10;ABOUT WIRED&#10;WIRED brings you the future as it happens - the people, the trends, the big ideas that will change our lives. An award-winning printed monthly and online publication. WIRED is an agenda-setting magazine offering brain food on a wide range of topics, from science, technology and business to pop-culture and politics.&#10;&#10;Breakout | DeepMind | WIRED &#10;https://www.youtube.com/wireduk" id="251" name="Google Shape;251;p57" title="Breakout | DeepMind | WIRE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0075" y="1615150"/>
            <a:ext cx="3646850" cy="32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